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19"/>
  </p:notesMasterIdLst>
  <p:sldIdLst>
    <p:sldId id="302" r:id="rId2"/>
    <p:sldId id="336" r:id="rId3"/>
    <p:sldId id="337" r:id="rId4"/>
    <p:sldId id="370" r:id="rId5"/>
    <p:sldId id="364" r:id="rId6"/>
    <p:sldId id="371" r:id="rId7"/>
    <p:sldId id="374" r:id="rId8"/>
    <p:sldId id="377" r:id="rId9"/>
    <p:sldId id="342" r:id="rId10"/>
    <p:sldId id="347" r:id="rId11"/>
    <p:sldId id="352" r:id="rId12"/>
    <p:sldId id="330" r:id="rId13"/>
    <p:sldId id="331" r:id="rId14"/>
    <p:sldId id="313" r:id="rId15"/>
    <p:sldId id="349" r:id="rId16"/>
    <p:sldId id="372" r:id="rId17"/>
    <p:sldId id="379" r:id="rId18"/>
  </p:sldIdLst>
  <p:sldSz cx="9144000" cy="6858000" type="screen4x3"/>
  <p:notesSz cx="6797675" cy="9929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7" autoAdjust="0"/>
    <p:restoredTop sz="86323" autoAdjust="0"/>
  </p:normalViewPr>
  <p:slideViewPr>
    <p:cSldViewPr>
      <p:cViewPr varScale="1">
        <p:scale>
          <a:sx n="100" d="100"/>
          <a:sy n="100" d="100"/>
        </p:scale>
        <p:origin x="-19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1409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4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4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61BE1-FBB8-4BEF-B65E-86671620D593}" type="datetimeFigureOut">
              <a:rPr lang="de-DE" smtClean="0"/>
              <a:t>22.11.2023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7461"/>
            <a:ext cx="5438775" cy="44684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728"/>
            <a:ext cx="2946400" cy="496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31728"/>
            <a:ext cx="2946400" cy="496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70584-B8E4-4B93-966F-D7CFA94E33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484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70584-B8E4-4B93-966F-D7CFA94E33F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7533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7C48-8880-49D2-8740-CF05A68C5C2F}" type="datetime1">
              <a:rPr lang="de-DE" smtClean="0"/>
              <a:t>22.11.2023</a:t>
            </a:fld>
            <a:endParaRPr lang="de-D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Willkommen an der MPS Goddelsheim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0C45-3A5B-4D8E-8DA8-D716B7E0D9B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D5995-2FE5-490B-94E2-9B5274C0D269}" type="datetime1">
              <a:rPr lang="de-DE" smtClean="0"/>
              <a:t>22.11.2023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Willkommen an der MPS Goddelsheim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0C45-3A5B-4D8E-8DA8-D716B7E0D9B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07C7-3F80-4C25-AE13-DFD5F05F3705}" type="datetime1">
              <a:rPr lang="de-DE" smtClean="0"/>
              <a:t>22.11.2023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Willkommen an der MPS Goddelsheim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0C45-3A5B-4D8E-8DA8-D716B7E0D9B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C0CE-BA51-44D7-A177-69C45C31A09D}" type="datetime1">
              <a:rPr lang="de-DE" smtClean="0"/>
              <a:t>22.11.2023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Willkommen an der MPS Goddelsheim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0C45-3A5B-4D8E-8DA8-D716B7E0D9B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1C9B6-3257-4928-8258-5416D0C0449F}" type="datetime1">
              <a:rPr lang="de-DE" smtClean="0"/>
              <a:t>22.11.2023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Willkommen an der MPS Goddelsheim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0C45-3A5B-4D8E-8DA8-D716B7E0D9B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017D-CAF0-4E2D-B574-D996B51B4144}" type="datetime1">
              <a:rPr lang="de-DE" smtClean="0"/>
              <a:t>22.11.2023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Willkommen an der MPS Goddelsheim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0C45-3A5B-4D8E-8DA8-D716B7E0D9B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216CE-EF0A-4790-89E6-4CCA3DC6B0D0}" type="datetime1">
              <a:rPr lang="de-DE" smtClean="0"/>
              <a:t>22.11.2023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Willkommen an der MPS Goddelsheim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0C45-3A5B-4D8E-8DA8-D716B7E0D9B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0C63-507F-4FC1-82D8-B47DE030B28E}" type="datetime1">
              <a:rPr lang="de-DE" smtClean="0"/>
              <a:t>22.11.2023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Willkommen an der MPS Goddelsheim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0C45-3A5B-4D8E-8DA8-D716B7E0D9B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C7907-F153-46FC-BB11-7A4EDB541638}" type="datetime1">
              <a:rPr lang="de-DE" smtClean="0"/>
              <a:t>22.11.2023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Willkommen an der MPS Goddelsheim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0C45-3A5B-4D8E-8DA8-D716B7E0D9B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EC9C1-954A-431A-8069-8EBD33179A2D}" type="datetime1">
              <a:rPr lang="de-DE" smtClean="0"/>
              <a:t>22.11.2023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Willkommen an der MPS Goddelsheim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70C45-3A5B-4D8E-8DA8-D716B7E0D9B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9A825-5D53-4AA2-B2D7-1E7DB22DA5B9}" type="datetime1">
              <a:rPr lang="de-DE" smtClean="0"/>
              <a:t>22.11.2023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Willkommen an der MPS Goddelsheim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0D70C45-3A5B-4D8E-8DA8-D716B7E0D9B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/>
              <a:t>Bild durch Klicken auf Symbol hinzufügen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/>
              <a:t>Textmasterformat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0216B0-CA5C-4A78-B68B-3CFD6A22CA7A}" type="datetime1">
              <a:rPr lang="de-DE" smtClean="0"/>
              <a:t>22.11.2023</a:t>
            </a:fld>
            <a:endParaRPr lang="de-D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de-DE"/>
              <a:t>Willkommen an der MPS Goddelsheim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D70C45-3A5B-4D8E-8DA8-D716B7E0D9BE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Aufbau unserer Schule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76655" y="2492896"/>
            <a:ext cx="3822192" cy="3384192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</a:pPr>
            <a:r>
              <a:rPr lang="de-DE" dirty="0"/>
              <a:t>Grund-, Haupt- und Realschule mit Förderstufe</a:t>
            </a:r>
          </a:p>
          <a:p>
            <a:pPr>
              <a:spcBef>
                <a:spcPts val="0"/>
              </a:spcBef>
            </a:pPr>
            <a:r>
              <a:rPr lang="de-DE" dirty="0"/>
              <a:t>ca. 400 Schüler</a:t>
            </a:r>
          </a:p>
          <a:p>
            <a:pPr>
              <a:spcBef>
                <a:spcPts val="0"/>
              </a:spcBef>
            </a:pPr>
            <a:r>
              <a:rPr lang="de-DE" dirty="0"/>
              <a:t>Verbundschule mit </a:t>
            </a:r>
            <a:r>
              <a:rPr lang="de-DE" dirty="0" err="1"/>
              <a:t>Eppe</a:t>
            </a:r>
            <a:endParaRPr lang="de-DE" dirty="0"/>
          </a:p>
          <a:p>
            <a:pPr>
              <a:spcBef>
                <a:spcPts val="0"/>
              </a:spcBef>
            </a:pPr>
            <a:r>
              <a:rPr lang="de-DE" dirty="0"/>
              <a:t>Einzugsgebiet: Lichtenfels, Korbach, </a:t>
            </a:r>
            <a:r>
              <a:rPr lang="de-DE" dirty="0" err="1"/>
              <a:t>Medebach</a:t>
            </a:r>
            <a:endParaRPr lang="de-DE" dirty="0"/>
          </a:p>
          <a:p>
            <a:pPr>
              <a:spcBef>
                <a:spcPts val="0"/>
              </a:spcBef>
            </a:pPr>
            <a:r>
              <a:rPr lang="de-DE" dirty="0"/>
              <a:t>5. und 6. Klasse Förderstufe</a:t>
            </a:r>
          </a:p>
          <a:p>
            <a:pPr>
              <a:spcBef>
                <a:spcPts val="0"/>
              </a:spcBef>
            </a:pPr>
            <a:r>
              <a:rPr lang="de-DE" dirty="0"/>
              <a:t>ab Klasse 7 Bildung von Haupt- und Realschulklassen</a:t>
            </a:r>
          </a:p>
          <a:p>
            <a:pPr>
              <a:spcBef>
                <a:spcPts val="0"/>
              </a:spcBef>
            </a:pPr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44293545"/>
              </p:ext>
            </p:extLst>
          </p:nvPr>
        </p:nvGraphicFramePr>
        <p:xfrm>
          <a:off x="4525694" y="2565088"/>
          <a:ext cx="3963081" cy="257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90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4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28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7. - 9. Klasse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Hauptschule</a:t>
                      </a:r>
                    </a:p>
                  </a:txBody>
                  <a:tcPr marL="47343" marR="47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7.</a:t>
                      </a:r>
                      <a:r>
                        <a:rPr lang="de-DE" sz="2000" baseline="0" dirty="0">
                          <a:solidFill>
                            <a:sysClr val="windowText" lastClr="000000"/>
                          </a:solidFill>
                          <a:effectLst/>
                        </a:rPr>
                        <a:t> - </a:t>
                      </a:r>
                      <a:r>
                        <a:rPr lang="de-DE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10. Klasse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Realschule</a:t>
                      </a:r>
                    </a:p>
                  </a:txBody>
                  <a:tcPr marL="47343" marR="47343" marT="0" marB="0">
                    <a:lnL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8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5./6. Klasse als Förderstufe</a:t>
                      </a:r>
                      <a:endParaRPr lang="de-DE" sz="20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28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1.- 4. Klasse Grundschule</a:t>
                      </a:r>
                      <a:endParaRPr lang="de-DE" sz="20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43" marR="473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699792" y="6381328"/>
            <a:ext cx="3320008" cy="340147"/>
          </a:xfrm>
        </p:spPr>
        <p:txBody>
          <a:bodyPr/>
          <a:lstStyle/>
          <a:p>
            <a:pPr algn="l"/>
            <a:r>
              <a:rPr lang="de-DE" sz="1400" dirty="0"/>
              <a:t>Willkommen an der MPS </a:t>
            </a:r>
            <a:r>
              <a:rPr lang="de-DE" sz="1400" dirty="0" err="1"/>
              <a:t>Goddelsheim</a:t>
            </a:r>
            <a:endParaRPr lang="de-DE" sz="1400" dirty="0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088599"/>
              </p:ext>
            </p:extLst>
          </p:nvPr>
        </p:nvGraphicFramePr>
        <p:xfrm>
          <a:off x="8532440" y="2492896"/>
          <a:ext cx="464218" cy="3456384"/>
        </p:xfrm>
        <a:graphic>
          <a:graphicData uri="http://schemas.openxmlformats.org/drawingml/2006/table">
            <a:tbl>
              <a:tblPr/>
              <a:tblGrid>
                <a:gridCol w="4642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456384">
                <a:tc>
                  <a:txBody>
                    <a:bodyPr/>
                    <a:lstStyle/>
                    <a:p>
                      <a:r>
                        <a:rPr lang="de-DE" sz="2400" dirty="0"/>
                        <a:t>     Ganztagsschule</a:t>
                      </a:r>
                    </a:p>
                  </a:txBody>
                  <a:tcPr vert="vert">
                    <a:lnL w="38100" cmpd="sng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L>
                    <a:lnR w="38100" cmpd="sng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R>
                    <a:lnT w="38100" cmpd="sng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T>
                    <a:lnB w="38100" cmpd="sng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2800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de-DE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Hauptschule? Realschule? Gymnasium?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492896"/>
            <a:ext cx="8147248" cy="3633267"/>
          </a:xfrm>
        </p:spPr>
        <p:txBody>
          <a:bodyPr>
            <a:normAutofit lnSpcReduction="10000"/>
          </a:bodyPr>
          <a:lstStyle/>
          <a:p>
            <a:r>
              <a:rPr lang="de-DE" dirty="0"/>
              <a:t>Entscheidung am Ende der Klasse 6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erste Einschätzung mit dem Halbjahreszeugnis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ausführliche Beratung im Laufe des Halbjahres durch Klassen- und Fachlehrer</a:t>
            </a:r>
          </a:p>
          <a:p>
            <a:endParaRPr lang="de-DE" dirty="0"/>
          </a:p>
          <a:p>
            <a:r>
              <a:rPr lang="de-DE" dirty="0"/>
              <a:t>Schulzweigwechsel bleibt möglich    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Willkommen an der MPS </a:t>
            </a:r>
            <a:r>
              <a:rPr lang="de-DE" dirty="0" err="1"/>
              <a:t>Goddelsheim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6948264" y="2420888"/>
            <a:ext cx="19045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9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50331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Und sonst?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4400" dirty="0"/>
              <a:t>Und dann?</a:t>
            </a:r>
          </a:p>
        </p:txBody>
      </p:sp>
    </p:spTree>
    <p:extLst>
      <p:ext uri="{BB962C8B-B14F-4D97-AF65-F5344CB8AC3E}">
        <p14:creationId xmlns:p14="http://schemas.microsoft.com/office/powerpoint/2010/main" val="4070364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 dirty="0"/>
              <a:t>Berufsorientierung</a:t>
            </a:r>
          </a:p>
        </p:txBody>
      </p:sp>
      <p:sp>
        <p:nvSpPr>
          <p:cNvPr id="12291" name="Inhaltsplatzhalter 2"/>
          <p:cNvSpPr>
            <a:spLocks noGrp="1"/>
          </p:cNvSpPr>
          <p:nvPr>
            <p:ph idx="1"/>
          </p:nvPr>
        </p:nvSpPr>
        <p:spPr>
          <a:xfrm>
            <a:off x="468313" y="1772816"/>
            <a:ext cx="4319587" cy="435334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de-DE" altLang="de-DE" sz="4000" dirty="0"/>
              <a:t>Girls-/ </a:t>
            </a:r>
            <a:r>
              <a:rPr lang="de-DE" altLang="de-DE" sz="4000" dirty="0" err="1"/>
              <a:t>Boysday</a:t>
            </a:r>
            <a:endParaRPr lang="de-DE" altLang="de-DE" sz="4000" dirty="0"/>
          </a:p>
          <a:p>
            <a:pPr>
              <a:lnSpc>
                <a:spcPct val="150000"/>
              </a:lnSpc>
            </a:pPr>
            <a:r>
              <a:rPr lang="de-DE" altLang="de-DE" sz="4000" dirty="0" err="1"/>
              <a:t>KomPo</a:t>
            </a:r>
            <a:r>
              <a:rPr lang="de-DE" altLang="de-DE" sz="4000" dirty="0"/>
              <a:t> 7</a:t>
            </a:r>
          </a:p>
          <a:p>
            <a:pPr>
              <a:lnSpc>
                <a:spcPct val="150000"/>
              </a:lnSpc>
            </a:pPr>
            <a:r>
              <a:rPr lang="de-DE" altLang="de-DE" sz="4000" dirty="0"/>
              <a:t>4-tägiges </a:t>
            </a:r>
            <a:r>
              <a:rPr lang="de-DE" altLang="de-DE" sz="4000" dirty="0" err="1"/>
              <a:t>Beruforientierungsseminar</a:t>
            </a:r>
            <a:endParaRPr lang="de-DE" altLang="de-DE" sz="4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Berufsorientierung an der MPS </a:t>
            </a:r>
            <a:r>
              <a:rPr lang="de-DE" dirty="0" err="1"/>
              <a:t>Goddelsheim</a:t>
            </a:r>
            <a:endParaRPr lang="de-DE" dirty="0"/>
          </a:p>
        </p:txBody>
      </p:sp>
      <p:pic>
        <p:nvPicPr>
          <p:cNvPr id="12293" name="Grafik 10" descr="Metallberei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761" y="2420888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750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 dirty="0"/>
              <a:t>Berufsorientierung: Praxis</a:t>
            </a:r>
          </a:p>
        </p:txBody>
      </p:sp>
      <p:sp>
        <p:nvSpPr>
          <p:cNvPr id="13315" name="Inhaltsplatzhalt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91264" cy="413732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altLang="de-DE" dirty="0"/>
              <a:t>Besuch von Ausbildungsmessen, z. B. Job Day (Korbach)</a:t>
            </a:r>
          </a:p>
          <a:p>
            <a:pPr>
              <a:lnSpc>
                <a:spcPct val="150000"/>
              </a:lnSpc>
            </a:pPr>
            <a:r>
              <a:rPr lang="de-DE" altLang="de-DE" dirty="0"/>
              <a:t>Betriebserkundungen, Z.B. Viessmann</a:t>
            </a:r>
          </a:p>
          <a:p>
            <a:pPr>
              <a:lnSpc>
                <a:spcPct val="150000"/>
              </a:lnSpc>
            </a:pPr>
            <a:r>
              <a:rPr lang="de-DE" altLang="de-DE" dirty="0"/>
              <a:t>zwei mehrwöchige Praktika (Klasse 8 und 9)</a:t>
            </a:r>
          </a:p>
          <a:p>
            <a:pPr>
              <a:lnSpc>
                <a:spcPct val="150000"/>
              </a:lnSpc>
            </a:pPr>
            <a:r>
              <a:rPr lang="de-DE" altLang="de-DE" dirty="0"/>
              <a:t>kontinuierliche Praxistage in der Hauptschule </a:t>
            </a:r>
          </a:p>
          <a:p>
            <a:pPr>
              <a:lnSpc>
                <a:spcPct val="150000"/>
              </a:lnSpc>
            </a:pPr>
            <a:r>
              <a:rPr lang="de-DE" altLang="de-DE" dirty="0"/>
              <a:t>Probierwerkstatt</a:t>
            </a:r>
          </a:p>
          <a:p>
            <a:endParaRPr lang="de-DE" alt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Berufsorientierung an der MPS </a:t>
            </a:r>
            <a:r>
              <a:rPr lang="de-DE" dirty="0" err="1"/>
              <a:t>Goddelsheim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8064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Arbeitslehreunterricht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060848"/>
            <a:ext cx="4038600" cy="4065315"/>
          </a:xfrm>
        </p:spPr>
        <p:txBody>
          <a:bodyPr>
            <a:normAutofit/>
          </a:bodyPr>
          <a:lstStyle/>
          <a:p>
            <a:r>
              <a:rPr lang="de-DE" sz="2600" dirty="0"/>
              <a:t>alle Schüler </a:t>
            </a:r>
            <a:br>
              <a:rPr lang="de-DE" sz="2600" dirty="0"/>
            </a:br>
            <a:r>
              <a:rPr lang="de-DE" sz="2600" dirty="0"/>
              <a:t>Jahrgang  7 – 10</a:t>
            </a:r>
          </a:p>
          <a:p>
            <a:r>
              <a:rPr lang="de-DE" sz="2600" dirty="0"/>
              <a:t>Ein Schwerpunkt = Umgang mit dem Computer, besonders</a:t>
            </a:r>
            <a:br>
              <a:rPr lang="de-DE" sz="2600" dirty="0"/>
            </a:br>
            <a:r>
              <a:rPr lang="de-DE" sz="2600" dirty="0"/>
              <a:t>- Word: Bewerbungen</a:t>
            </a:r>
            <a:br>
              <a:rPr lang="de-DE" sz="2600" dirty="0"/>
            </a:br>
            <a:r>
              <a:rPr lang="de-DE" sz="2600" dirty="0"/>
              <a:t>- PowerPoint:  Abschluss-</a:t>
            </a:r>
            <a:br>
              <a:rPr lang="de-DE" sz="2600" dirty="0"/>
            </a:br>
            <a:r>
              <a:rPr lang="de-DE" sz="2600" dirty="0"/>
              <a:t>  </a:t>
            </a:r>
            <a:r>
              <a:rPr lang="de-DE" sz="2600" dirty="0" err="1"/>
              <a:t>präsentationen</a:t>
            </a:r>
            <a:r>
              <a:rPr lang="de-DE" sz="2600" dirty="0"/>
              <a:t> </a:t>
            </a:r>
            <a:endParaRPr lang="de-DE" sz="1600" dirty="0"/>
          </a:p>
          <a:p>
            <a:endParaRPr lang="de-DE" sz="2600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1" y="2342358"/>
            <a:ext cx="3783806" cy="3783806"/>
          </a:xfr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Willkommen an der MPS </a:t>
            </a:r>
            <a:r>
              <a:rPr lang="de-DE" dirty="0" err="1"/>
              <a:t>Goddelsheim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0056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Möglichkeiten nach Klasse 10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Ausbildung</a:t>
            </a:r>
          </a:p>
          <a:p>
            <a:r>
              <a:rPr lang="de-DE" dirty="0"/>
              <a:t>Weiterführende Schule:</a:t>
            </a:r>
          </a:p>
          <a:p>
            <a:pPr lvl="1"/>
            <a:r>
              <a:rPr lang="de-DE" dirty="0"/>
              <a:t>Gymnasium</a:t>
            </a:r>
          </a:p>
          <a:p>
            <a:pPr lvl="1"/>
            <a:r>
              <a:rPr lang="de-DE" dirty="0"/>
              <a:t>Berufliches Gymnasium</a:t>
            </a:r>
          </a:p>
          <a:p>
            <a:pPr lvl="1"/>
            <a:r>
              <a:rPr lang="de-DE" dirty="0"/>
              <a:t>Berufsfachschule usw.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Willkommen an der MPS Goddelsheim</a:t>
            </a:r>
          </a:p>
        </p:txBody>
      </p:sp>
    </p:spTree>
    <p:extLst>
      <p:ext uri="{BB962C8B-B14F-4D97-AF65-F5344CB8AC3E}">
        <p14:creationId xmlns:p14="http://schemas.microsoft.com/office/powerpoint/2010/main" val="2006528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938368"/>
          </a:xfrm>
        </p:spPr>
        <p:txBody>
          <a:bodyPr>
            <a:normAutofit fontScale="90000"/>
          </a:bodyPr>
          <a:lstStyle/>
          <a:p>
            <a:r>
              <a:rPr lang="de-DE" b="1" dirty="0"/>
              <a:t/>
            </a:r>
            <a:br>
              <a:rPr lang="de-DE" b="1" dirty="0"/>
            </a:br>
            <a:r>
              <a:rPr lang="de-DE" b="1" dirty="0"/>
              <a:t/>
            </a:r>
            <a:br>
              <a:rPr lang="de-DE" b="1" dirty="0"/>
            </a:br>
            <a:r>
              <a:rPr lang="de-DE" b="1" dirty="0"/>
              <a:t>Das zeichnet unsere Schule aus: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 lnSpcReduction="10000"/>
          </a:bodyPr>
          <a:lstStyle/>
          <a:p>
            <a:pPr lvl="0"/>
            <a:r>
              <a:rPr lang="de-DE" dirty="0"/>
              <a:t>familiäre Atmosphäre</a:t>
            </a:r>
          </a:p>
          <a:p>
            <a:r>
              <a:rPr lang="de-DE" dirty="0"/>
              <a:t>neue räumliche und technische Ausstattung</a:t>
            </a:r>
          </a:p>
          <a:p>
            <a:pPr lvl="0"/>
            <a:r>
              <a:rPr lang="de-DE" dirty="0"/>
              <a:t>vielfältiges Angebot im Bereich des Wahlpflichtunterrichtes</a:t>
            </a:r>
          </a:p>
          <a:p>
            <a:pPr lvl="0"/>
            <a:r>
              <a:rPr lang="de-DE" dirty="0"/>
              <a:t>ausgezeichnetes Konzept zur Berufsorientierung </a:t>
            </a:r>
          </a:p>
          <a:p>
            <a:pPr lvl="0"/>
            <a:r>
              <a:rPr lang="de-DE" dirty="0"/>
              <a:t>intensive Vorbereitung auf die Abschlussprüfungen am Ende der H9 und der R10 mit überdurchschnittlich guten Ergebnissen der Schüler/innen</a:t>
            </a:r>
          </a:p>
          <a:p>
            <a:pPr lvl="0"/>
            <a:r>
              <a:rPr lang="de-DE" dirty="0"/>
              <a:t>aktive Präventionsarbeit mit Unterstützung unserer Schulsozialarbeiterin durch Angebote in allen Jahrgängen; </a:t>
            </a:r>
          </a:p>
          <a:p>
            <a:pPr lvl="0"/>
            <a:r>
              <a:rPr lang="de-DE" dirty="0"/>
              <a:t>und vieles mehr …</a:t>
            </a:r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Willkommen an der MPS Goddelsheim</a:t>
            </a:r>
          </a:p>
        </p:txBody>
      </p:sp>
    </p:spTree>
    <p:extLst>
      <p:ext uri="{BB962C8B-B14F-4D97-AF65-F5344CB8AC3E}">
        <p14:creationId xmlns:p14="http://schemas.microsoft.com/office/powerpoint/2010/main" val="346319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="" xmlns:a16="http://schemas.microsoft.com/office/drawing/2014/main" id="{C1DD1A8A-57D5-4A81-AD04-532B043C56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B3EB48EF-3D92-4580-A25D-229A7D43DE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54" b="7860"/>
          <a:stretch/>
        </p:blipFill>
        <p:spPr>
          <a:xfrm>
            <a:off x="-2285" y="10"/>
            <a:ext cx="9143999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007891EC-4501-44ED-A8C8-B11B6DB767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2207602"/>
            <a:ext cx="9143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533400" y="4869160"/>
            <a:ext cx="6414864" cy="1988840"/>
          </a:xfrm>
        </p:spPr>
        <p:txBody>
          <a:bodyPr>
            <a:normAutofit fontScale="92500"/>
          </a:bodyPr>
          <a:lstStyle/>
          <a:p>
            <a:r>
              <a:rPr lang="de-DE" sz="4000" b="1" dirty="0">
                <a:solidFill>
                  <a:srgbClr val="C00000"/>
                </a:solidFill>
              </a:rPr>
              <a:t>Schnuppernachmittag am Dienstag, den 5. Dezember </a:t>
            </a:r>
          </a:p>
          <a:p>
            <a:r>
              <a:rPr lang="de-DE" sz="4000" b="1" dirty="0">
                <a:solidFill>
                  <a:srgbClr val="C00000"/>
                </a:solidFill>
              </a:rPr>
              <a:t>von 15:00 Uhr bis 17:30 Uhr</a:t>
            </a:r>
          </a:p>
        </p:txBody>
      </p:sp>
    </p:spTree>
    <p:extLst>
      <p:ext uri="{BB962C8B-B14F-4D97-AF65-F5344CB8AC3E}">
        <p14:creationId xmlns:p14="http://schemas.microsoft.com/office/powerpoint/2010/main" val="291440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Förderstufe: </a:t>
            </a:r>
            <a:br>
              <a:rPr lang="de-DE" b="1" dirty="0">
                <a:solidFill>
                  <a:schemeClr val="tx1"/>
                </a:solidFill>
              </a:rPr>
            </a:br>
            <a:r>
              <a:rPr lang="de-DE" b="1" dirty="0">
                <a:solidFill>
                  <a:schemeClr val="tx1"/>
                </a:solidFill>
              </a:rPr>
              <a:t>Klasse 5 und 6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Willkommen an der MPS Goddelsheim</a:t>
            </a:r>
          </a:p>
        </p:txBody>
      </p:sp>
    </p:spTree>
    <p:extLst>
      <p:ext uri="{BB962C8B-B14F-4D97-AF65-F5344CB8AC3E}">
        <p14:creationId xmlns:p14="http://schemas.microsoft.com/office/powerpoint/2010/main" val="1281377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chemeClr val="tx2">
                    <a:lumMod val="75000"/>
                  </a:schemeClr>
                </a:solidFill>
              </a:rPr>
              <a:t>Klasse </a:t>
            </a:r>
            <a:r>
              <a:rPr lang="de-DE" b="1" dirty="0"/>
              <a:t>5/6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de-DE" dirty="0"/>
              <a:t>„Weicher“ Übergang aus der Grundschule</a:t>
            </a:r>
          </a:p>
          <a:p>
            <a:pPr>
              <a:lnSpc>
                <a:spcPct val="150000"/>
              </a:lnSpc>
            </a:pPr>
            <a:r>
              <a:rPr lang="de-DE" dirty="0"/>
              <a:t>Schüler bleiben für 2 Jahre im Klassenverband zusammen</a:t>
            </a:r>
          </a:p>
          <a:p>
            <a:pPr>
              <a:lnSpc>
                <a:spcPct val="150000"/>
              </a:lnSpc>
            </a:pPr>
            <a:r>
              <a:rPr lang="de-DE" dirty="0"/>
              <a:t>Klassenlehrer/in unterrichtet möglichst viele Stunden in der eigenen Klasse (</a:t>
            </a:r>
            <a:r>
              <a:rPr lang="de-DE" dirty="0" err="1"/>
              <a:t>Classroommanagement</a:t>
            </a:r>
            <a:r>
              <a:rPr lang="de-DE" dirty="0"/>
              <a:t>/Inklusion)</a:t>
            </a:r>
          </a:p>
          <a:p>
            <a:pPr>
              <a:lnSpc>
                <a:spcPct val="150000"/>
              </a:lnSpc>
            </a:pPr>
            <a:r>
              <a:rPr lang="de-DE" dirty="0" err="1"/>
              <a:t>Kennenlerntage</a:t>
            </a:r>
            <a:r>
              <a:rPr lang="de-DE" dirty="0"/>
              <a:t>, </a:t>
            </a:r>
            <a:r>
              <a:rPr lang="de-DE" dirty="0" err="1"/>
              <a:t>Teambuilding</a:t>
            </a:r>
            <a:r>
              <a:rPr lang="de-DE" dirty="0"/>
              <a:t> und Klassenfahrt</a:t>
            </a:r>
          </a:p>
          <a:p>
            <a:pPr>
              <a:lnSpc>
                <a:spcPct val="150000"/>
              </a:lnSpc>
            </a:pPr>
            <a:r>
              <a:rPr lang="de-DE" dirty="0"/>
              <a:t>KL-Stunde (z.B. für </a:t>
            </a:r>
            <a:r>
              <a:rPr lang="de-DE" b="1" dirty="0"/>
              <a:t>Klassenrat</a:t>
            </a:r>
            <a:r>
              <a:rPr lang="de-DE" dirty="0"/>
              <a:t>, </a:t>
            </a:r>
            <a:r>
              <a:rPr lang="de-DE" dirty="0" err="1"/>
              <a:t>Orga</a:t>
            </a:r>
            <a:r>
              <a:rPr lang="de-DE" dirty="0"/>
              <a:t> etc.)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Willkommen an der MPS Goddelsheim</a:t>
            </a:r>
          </a:p>
        </p:txBody>
      </p:sp>
    </p:spTree>
    <p:extLst>
      <p:ext uri="{BB962C8B-B14F-4D97-AF65-F5344CB8AC3E}">
        <p14:creationId xmlns:p14="http://schemas.microsoft.com/office/powerpoint/2010/main" val="380510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Klasse 5/6: Neue Fächer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Informatik + GL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err="1"/>
              <a:t>NaWi</a:t>
            </a:r>
            <a:r>
              <a:rPr lang="de-DE" dirty="0"/>
              <a:t> + Englisch (als Hauptfach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Willkommen an der MPS Goddelsheim</a:t>
            </a:r>
          </a:p>
        </p:txBody>
      </p:sp>
      <p:pic>
        <p:nvPicPr>
          <p:cNvPr id="5" name="Inhaltsplatzhalter 8" descr="Ein Bild, das Person, drinnen, Wand, Kind enthält.&#10;&#10;Automatisch generierte Beschreibung">
            <a:extLst>
              <a:ext uri="{FF2B5EF4-FFF2-40B4-BE49-F238E27FC236}">
                <a16:creationId xmlns="" xmlns:a16="http://schemas.microsoft.com/office/drawing/2014/main" id="{52BC1502-2473-4633-9B6B-98725BA80E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" r="6934"/>
          <a:stretch/>
        </p:blipFill>
        <p:spPr>
          <a:xfrm>
            <a:off x="4932040" y="2567312"/>
            <a:ext cx="3168352" cy="3511961"/>
          </a:xfrm>
          <a:prstGeom prst="rect">
            <a:avLst/>
          </a:prstGeom>
        </p:spPr>
      </p:pic>
      <p:pic>
        <p:nvPicPr>
          <p:cNvPr id="6" name="Inhaltsplatzhalter 4" descr="Ein Bild, das Text, drinnen, Wand, Elektronik enthält.&#10;&#10;Automatisch generierte Beschreibung">
            <a:extLst>
              <a:ext uri="{FF2B5EF4-FFF2-40B4-BE49-F238E27FC236}">
                <a16:creationId xmlns="" xmlns:a16="http://schemas.microsoft.com/office/drawing/2014/main" id="{08B9D02A-E7F6-46F5-AAB9-53280456A0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7" r="2" b="2"/>
          <a:stretch/>
        </p:blipFill>
        <p:spPr>
          <a:xfrm>
            <a:off x="395536" y="2567312"/>
            <a:ext cx="3615776" cy="353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60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400" b="1" dirty="0"/>
              <a:t>Begleitung durch die Förderstufe: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Klassenlehrerprinzip</a:t>
            </a:r>
          </a:p>
          <a:p>
            <a:r>
              <a:rPr lang="de-DE" dirty="0"/>
              <a:t>UBUS</a:t>
            </a:r>
          </a:p>
          <a:p>
            <a:r>
              <a:rPr lang="de-DE" dirty="0"/>
              <a:t>Schulsozialarbeit</a:t>
            </a:r>
          </a:p>
          <a:p>
            <a:r>
              <a:rPr lang="de-DE" dirty="0"/>
              <a:t>Unterstützung durch das BFZ /Inklusion</a:t>
            </a:r>
          </a:p>
          <a:p>
            <a:r>
              <a:rPr lang="de-DE" dirty="0"/>
              <a:t>Beratungsteam</a:t>
            </a:r>
          </a:p>
          <a:p>
            <a:r>
              <a:rPr lang="de-DE" dirty="0"/>
              <a:t>Förderunterricht</a:t>
            </a:r>
          </a:p>
          <a:p>
            <a:r>
              <a:rPr lang="de-DE" dirty="0"/>
              <a:t>Hausaufgabenbetreuung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Willkommen an der MPS Goddelsheim</a:t>
            </a:r>
          </a:p>
        </p:txBody>
      </p:sp>
    </p:spTree>
    <p:extLst>
      <p:ext uri="{BB962C8B-B14F-4D97-AF65-F5344CB8AC3E}">
        <p14:creationId xmlns:p14="http://schemas.microsoft.com/office/powerpoint/2010/main" val="325272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Klasse 5/6: Förderkonzept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/>
              <a:t>Feststellung von Förderbedarf durch</a:t>
            </a:r>
          </a:p>
          <a:p>
            <a:pPr lvl="1"/>
            <a:r>
              <a:rPr lang="de-DE" sz="2400" dirty="0"/>
              <a:t>Klassenlehrer/Fachlehrer</a:t>
            </a:r>
          </a:p>
          <a:p>
            <a:pPr lvl="1"/>
            <a:r>
              <a:rPr lang="de-DE" dirty="0">
                <a:latin typeface="Calibri" panose="020F0502020204030204" pitchFamily="34" charset="0"/>
              </a:rPr>
              <a:t>→Klassenkonferenz/Zwischenkonferenzen</a:t>
            </a:r>
          </a:p>
          <a:p>
            <a:pPr lvl="2"/>
            <a:r>
              <a:rPr lang="de-DE" dirty="0">
                <a:latin typeface="Calibri" panose="020F0502020204030204" pitchFamily="34" charset="0"/>
              </a:rPr>
              <a:t>→Festlegung der Fördermaßnahmen:</a:t>
            </a:r>
          </a:p>
          <a:p>
            <a:pPr lvl="3"/>
            <a:r>
              <a:rPr lang="de-DE" dirty="0">
                <a:latin typeface="Calibri" panose="020F0502020204030204" pitchFamily="34" charset="0"/>
              </a:rPr>
              <a:t>→Förderplan (Absprache mit Eltern)</a:t>
            </a:r>
          </a:p>
          <a:p>
            <a:pPr lvl="3"/>
            <a:r>
              <a:rPr lang="de-DE" dirty="0">
                <a:latin typeface="Calibri" panose="020F0502020204030204" pitchFamily="34" charset="0"/>
              </a:rPr>
              <a:t>→Teilnahme an Förderkursen</a:t>
            </a:r>
          </a:p>
          <a:p>
            <a:pPr lvl="3"/>
            <a:r>
              <a:rPr lang="de-DE" dirty="0">
                <a:latin typeface="Calibri" panose="020F0502020204030204" pitchFamily="34" charset="0"/>
              </a:rPr>
              <a:t>→Möglichkeit der Teilnahme an Hausaufgabenbetreuung</a:t>
            </a:r>
          </a:p>
          <a:p>
            <a:pPr lvl="3"/>
            <a:r>
              <a:rPr lang="de-DE" dirty="0">
                <a:latin typeface="Calibri" panose="020F0502020204030204" pitchFamily="34" charset="0"/>
              </a:rPr>
              <a:t>→Evaluation</a:t>
            </a:r>
            <a:endParaRPr lang="de-DE" dirty="0"/>
          </a:p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Willkommen an der MPS Goddelsheim</a:t>
            </a:r>
          </a:p>
        </p:txBody>
      </p:sp>
    </p:spTree>
    <p:extLst>
      <p:ext uri="{BB962C8B-B14F-4D97-AF65-F5344CB8AC3E}">
        <p14:creationId xmlns:p14="http://schemas.microsoft.com/office/powerpoint/2010/main" val="117610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Hausaufgabenbetreuung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76655" y="2348880"/>
            <a:ext cx="3822192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ym typeface="Wingdings"/>
              </a:rPr>
              <a:t>Montag, Mittwoch und Donnerstag</a:t>
            </a:r>
          </a:p>
          <a:p>
            <a:pPr marL="0" indent="0">
              <a:buNone/>
            </a:pPr>
            <a:r>
              <a:rPr lang="de-DE" dirty="0">
                <a:sym typeface="Wingdings"/>
              </a:rPr>
              <a:t>7. + 8. Stunde</a:t>
            </a:r>
          </a:p>
          <a:p>
            <a:pPr marL="0" indent="0">
              <a:buNone/>
            </a:pPr>
            <a:endParaRPr lang="de-DE" dirty="0">
              <a:sym typeface="Wingdings"/>
            </a:endParaRPr>
          </a:p>
          <a:p>
            <a:pPr marL="0" indent="0">
              <a:buNone/>
            </a:pPr>
            <a:r>
              <a:rPr lang="de-DE" dirty="0">
                <a:sym typeface="Wingdings"/>
              </a:rPr>
              <a:t>Feste Anmeldung</a:t>
            </a:r>
          </a:p>
          <a:p>
            <a:pPr marL="0" indent="0">
              <a:buNone/>
            </a:pPr>
            <a:r>
              <a:rPr lang="de-DE" dirty="0">
                <a:sym typeface="Wingdings"/>
              </a:rPr>
              <a:t>Vom Lehrer geschickt</a:t>
            </a:r>
          </a:p>
        </p:txBody>
      </p:sp>
      <p:pic>
        <p:nvPicPr>
          <p:cNvPr id="6" name="Picture 2" descr="D:\Users\Sonja\Documents\mps\Förderstufenleitung\ppp infoabend\gemeinsam lernen\P10204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5572" y="2703873"/>
            <a:ext cx="3823855" cy="286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Willkommen an der MPS </a:t>
            </a:r>
            <a:r>
              <a:rPr lang="de-DE" dirty="0" err="1"/>
              <a:t>Goddelsheim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8383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="" xmlns:a16="http://schemas.microsoft.com/office/drawing/2014/main" id="{A2DFCCB1-AEBD-4D5F-A03D-500064C31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5987008" cy="1362480"/>
          </a:xfrm>
        </p:spPr>
        <p:txBody>
          <a:bodyPr>
            <a:normAutofit/>
          </a:bodyPr>
          <a:lstStyle/>
          <a:p>
            <a:r>
              <a:rPr lang="de-DE" b="1" dirty="0"/>
              <a:t>Cafeteria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="" xmlns:a16="http://schemas.microsoft.com/office/drawing/2014/main" id="{0B208BE6-7E88-4DF8-8FB8-E018BAD28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b="1" dirty="0"/>
              <a:t>Öffnungszeiten: </a:t>
            </a:r>
            <a:r>
              <a:rPr lang="de-DE" dirty="0"/>
              <a:t> </a:t>
            </a:r>
          </a:p>
          <a:p>
            <a:pPr marL="0" indent="0">
              <a:buNone/>
            </a:pPr>
            <a:r>
              <a:rPr lang="de-DE" dirty="0"/>
              <a:t>Montag, Mittwoch und Donnerstag: </a:t>
            </a:r>
          </a:p>
          <a:p>
            <a:pPr marL="0" indent="0">
              <a:buNone/>
            </a:pPr>
            <a:r>
              <a:rPr lang="de-DE" dirty="0"/>
              <a:t>8:30 Uhr - 14:00 Uhr 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Dienstag und Freitag: </a:t>
            </a:r>
          </a:p>
          <a:p>
            <a:pPr marL="0" indent="0">
              <a:buNone/>
            </a:pPr>
            <a:r>
              <a:rPr lang="de-DE" dirty="0"/>
              <a:t>8:30 Uhr - 12: 00 Uhr </a:t>
            </a:r>
          </a:p>
          <a:p>
            <a:pPr marL="0" indent="0">
              <a:buNone/>
            </a:pPr>
            <a:r>
              <a:rPr lang="de-DE" dirty="0"/>
              <a:t>  </a:t>
            </a:r>
          </a:p>
          <a:p>
            <a:pPr marL="0" indent="0" algn="ctr">
              <a:buNone/>
            </a:pPr>
            <a:r>
              <a:rPr lang="de-DE" b="1" dirty="0"/>
              <a:t>Mittagessen</a:t>
            </a:r>
            <a:r>
              <a:rPr lang="de-DE" dirty="0"/>
              <a:t> (Montag, Mittwoch, Donnerstag) </a:t>
            </a:r>
          </a:p>
          <a:p>
            <a:pPr marL="0" indent="0" algn="ctr">
              <a:buNone/>
            </a:pPr>
            <a:r>
              <a:rPr lang="de-DE" dirty="0"/>
              <a:t>Salate auf Vorbestellung </a:t>
            </a:r>
          </a:p>
          <a:p>
            <a:pPr marL="0" indent="0" algn="ctr">
              <a:buNone/>
            </a:pPr>
            <a:r>
              <a:rPr lang="de-DE" dirty="0"/>
              <a:t>Snacks </a:t>
            </a:r>
          </a:p>
          <a:p>
            <a:pPr marL="0" indent="0" algn="ctr">
              <a:buNone/>
            </a:pPr>
            <a:r>
              <a:rPr lang="de-DE" dirty="0"/>
              <a:t>große oder kleine </a:t>
            </a:r>
            <a:r>
              <a:rPr lang="de-DE" dirty="0" err="1"/>
              <a:t>Nudelsportion</a:t>
            </a:r>
            <a:r>
              <a:rPr lang="de-DE" dirty="0"/>
              <a:t> </a:t>
            </a:r>
          </a:p>
          <a:p>
            <a:pPr marL="0" indent="0">
              <a:buNone/>
            </a:pPr>
            <a:r>
              <a:rPr lang="de-DE" dirty="0"/>
              <a:t>                                                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="" xmlns:a16="http://schemas.microsoft.com/office/drawing/2014/main" id="{80B16EE4-FD26-493E-AE78-0127A4311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Willkommen an der MPS Goddelsheim</a:t>
            </a:r>
          </a:p>
        </p:txBody>
      </p:sp>
      <p:pic>
        <p:nvPicPr>
          <p:cNvPr id="6" name="Grafik 5" descr="Tisch decken mit einfarbiger Füllung">
            <a:extLst>
              <a:ext uri="{FF2B5EF4-FFF2-40B4-BE49-F238E27FC236}">
                <a16:creationId xmlns="" xmlns:a16="http://schemas.microsoft.com/office/drawing/2014/main" id="{0A5ED593-AF02-4DDC-8086-AD175B174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6216" y="620688"/>
            <a:ext cx="1706488" cy="170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34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de-DE" b="1" dirty="0"/>
              <a:t>Klasse 6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43387" y="1628800"/>
            <a:ext cx="6419056" cy="3994587"/>
          </a:xfrm>
        </p:spPr>
        <p:txBody>
          <a:bodyPr>
            <a:normAutofit fontScale="92500"/>
          </a:bodyPr>
          <a:lstStyle/>
          <a:p>
            <a:pPr lvl="0"/>
            <a:r>
              <a:rPr lang="de-DE" dirty="0" err="1"/>
              <a:t>Verkursung</a:t>
            </a:r>
            <a:r>
              <a:rPr lang="de-DE" dirty="0"/>
              <a:t> der Fächer Englisch und Mathematik:</a:t>
            </a:r>
          </a:p>
          <a:p>
            <a:pPr lvl="0"/>
            <a:endParaRPr lang="de-DE" dirty="0"/>
          </a:p>
          <a:p>
            <a:pPr lvl="0"/>
            <a:r>
              <a:rPr lang="de-DE" sz="1900" b="1" dirty="0"/>
              <a:t>Grundkurs</a:t>
            </a:r>
            <a:r>
              <a:rPr lang="de-DE" sz="1900" dirty="0"/>
              <a:t>: mehr Zeit für anschauliche Erklärungen oder Beispiele und Training bestimmter Aufgabenformate</a:t>
            </a:r>
          </a:p>
          <a:p>
            <a:pPr lvl="0"/>
            <a:r>
              <a:rPr lang="de-DE" sz="1900" b="1" dirty="0"/>
              <a:t>Erweiterungskurs</a:t>
            </a:r>
            <a:r>
              <a:rPr lang="de-DE" sz="1900" dirty="0"/>
              <a:t>: abstrakter und umfangreicheres Arbeitspensum</a:t>
            </a:r>
          </a:p>
          <a:p>
            <a:pPr lvl="0"/>
            <a:r>
              <a:rPr lang="de-DE" sz="1900" dirty="0"/>
              <a:t>Kurswechsel aufgrund der Leistung sind grundsätzlich möglich</a:t>
            </a:r>
          </a:p>
          <a:p>
            <a:pPr marL="0" lv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>
                <a:sym typeface="Wingdings" pitchFamily="2" charset="2"/>
              </a:rPr>
              <a:t>Festlegung auf </a:t>
            </a:r>
            <a:r>
              <a:rPr lang="de-DE" b="1" dirty="0"/>
              <a:t>Schulzweig Ende Jg. 6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876256" y="1600200"/>
            <a:ext cx="1810544" cy="4525963"/>
          </a:xfrm>
        </p:spPr>
        <p:txBody>
          <a:bodyPr>
            <a:normAutofit fontScale="92500"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Willkommen an der MPS Goddelsheim</a:t>
            </a:r>
          </a:p>
        </p:txBody>
      </p:sp>
      <p:pic>
        <p:nvPicPr>
          <p:cNvPr id="3075" name="Picture 3" descr="C:\Users\Sonja\AppData\Local\Microsoft\Windows\Temporary Internet Files\Content.IE5\IZ4BFE20\MC90028733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970" y="4707701"/>
            <a:ext cx="1987236" cy="173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420887"/>
            <a:ext cx="1810544" cy="180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16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perion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483</Words>
  <Application>Microsoft Office PowerPoint</Application>
  <PresentationFormat>Bildschirmpräsentation (4:3)</PresentationFormat>
  <Paragraphs>131</Paragraphs>
  <Slides>17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Hyperion</vt:lpstr>
      <vt:lpstr>Der Aufbau unserer Schule</vt:lpstr>
      <vt:lpstr>Förderstufe:  Klasse 5 und 6</vt:lpstr>
      <vt:lpstr>Klasse 5/6</vt:lpstr>
      <vt:lpstr>Klasse 5/6: Neue Fächer</vt:lpstr>
      <vt:lpstr>Begleitung durch die Förderstufe:</vt:lpstr>
      <vt:lpstr>Klasse 5/6: Förderkonzept</vt:lpstr>
      <vt:lpstr>Hausaufgabenbetreuung</vt:lpstr>
      <vt:lpstr>Cafeteria</vt:lpstr>
      <vt:lpstr>Klasse 6</vt:lpstr>
      <vt:lpstr>Hauptschule? Realschule? Gymnasium?</vt:lpstr>
      <vt:lpstr>Und sonst?</vt:lpstr>
      <vt:lpstr>Berufsorientierung</vt:lpstr>
      <vt:lpstr>Berufsorientierung: Praxis</vt:lpstr>
      <vt:lpstr>Arbeitslehreunterricht</vt:lpstr>
      <vt:lpstr>Möglichkeiten nach Klasse 10</vt:lpstr>
      <vt:lpstr>  Das zeichnet unsere Schule aus: 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Informatikunterricht</dc:title>
  <dc:creator>kurs</dc:creator>
  <cp:lastModifiedBy>Anja</cp:lastModifiedBy>
  <cp:revision>218</cp:revision>
  <cp:lastPrinted>2022-12-07T09:18:23Z</cp:lastPrinted>
  <dcterms:created xsi:type="dcterms:W3CDTF">2012-11-08T13:03:24Z</dcterms:created>
  <dcterms:modified xsi:type="dcterms:W3CDTF">2023-11-22T18:18:31Z</dcterms:modified>
</cp:coreProperties>
</file>